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34" r:id="rId2"/>
    <p:sldId id="335" r:id="rId3"/>
    <p:sldId id="336" r:id="rId4"/>
    <p:sldId id="256" r:id="rId5"/>
    <p:sldId id="321" r:id="rId6"/>
    <p:sldId id="293" r:id="rId7"/>
    <p:sldId id="333" r:id="rId8"/>
    <p:sldId id="315" r:id="rId9"/>
    <p:sldId id="261" r:id="rId10"/>
    <p:sldId id="294" r:id="rId11"/>
    <p:sldId id="297" r:id="rId12"/>
    <p:sldId id="292" r:id="rId13"/>
    <p:sldId id="322" r:id="rId14"/>
    <p:sldId id="328" r:id="rId15"/>
    <p:sldId id="329" r:id="rId16"/>
    <p:sldId id="295" r:id="rId17"/>
    <p:sldId id="300" r:id="rId18"/>
    <p:sldId id="317" r:id="rId19"/>
    <p:sldId id="283" r:id="rId20"/>
    <p:sldId id="301" r:id="rId21"/>
    <p:sldId id="316" r:id="rId22"/>
    <p:sldId id="303" r:id="rId23"/>
    <p:sldId id="332" r:id="rId24"/>
    <p:sldId id="296" r:id="rId25"/>
    <p:sldId id="284" r:id="rId26"/>
    <p:sldId id="262" r:id="rId27"/>
    <p:sldId id="287" r:id="rId28"/>
    <p:sldId id="304" r:id="rId29"/>
    <p:sldId id="305" r:id="rId30"/>
    <p:sldId id="306" r:id="rId31"/>
    <p:sldId id="324" r:id="rId32"/>
    <p:sldId id="307" r:id="rId33"/>
    <p:sldId id="286" r:id="rId34"/>
    <p:sldId id="325" r:id="rId35"/>
    <p:sldId id="290" r:id="rId36"/>
    <p:sldId id="326" r:id="rId37"/>
    <p:sldId id="327" r:id="rId38"/>
    <p:sldId id="275" r:id="rId39"/>
    <p:sldId id="308" r:id="rId40"/>
    <p:sldId id="310" r:id="rId41"/>
    <p:sldId id="291" r:id="rId42"/>
    <p:sldId id="331" r:id="rId43"/>
    <p:sldId id="299" r:id="rId44"/>
    <p:sldId id="312" r:id="rId45"/>
    <p:sldId id="313" r:id="rId46"/>
    <p:sldId id="320" r:id="rId47"/>
    <p:sldId id="276" r:id="rId48"/>
    <p:sldId id="311" r:id="rId49"/>
    <p:sldId id="314" r:id="rId50"/>
    <p:sldId id="337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9CC93D-E52E-4D84-901B-11D7331DD495}">
          <p14:sldIdLst>
            <p14:sldId id="334"/>
            <p14:sldId id="335"/>
            <p14:sldId id="336"/>
            <p14:sldId id="256"/>
            <p14:sldId id="321"/>
            <p14:sldId id="293"/>
            <p14:sldId id="333"/>
            <p14:sldId id="315"/>
            <p14:sldId id="261"/>
            <p14:sldId id="294"/>
            <p14:sldId id="297"/>
            <p14:sldId id="292"/>
            <p14:sldId id="322"/>
            <p14:sldId id="328"/>
            <p14:sldId id="329"/>
            <p14:sldId id="295"/>
            <p14:sldId id="300"/>
            <p14:sldId id="317"/>
            <p14:sldId id="283"/>
            <p14:sldId id="301"/>
            <p14:sldId id="316"/>
            <p14:sldId id="303"/>
            <p14:sldId id="332"/>
            <p14:sldId id="296"/>
            <p14:sldId id="284"/>
            <p14:sldId id="262"/>
            <p14:sldId id="287"/>
            <p14:sldId id="304"/>
            <p14:sldId id="305"/>
            <p14:sldId id="306"/>
            <p14:sldId id="324"/>
            <p14:sldId id="307"/>
            <p14:sldId id="286"/>
            <p14:sldId id="325"/>
            <p14:sldId id="290"/>
            <p14:sldId id="326"/>
            <p14:sldId id="327"/>
            <p14:sldId id="275"/>
            <p14:sldId id="308"/>
            <p14:sldId id="310"/>
            <p14:sldId id="291"/>
            <p14:sldId id="331"/>
            <p14:sldId id="299"/>
            <p14:sldId id="312"/>
            <p14:sldId id="313"/>
            <p14:sldId id="320"/>
            <p14:sldId id="276"/>
            <p14:sldId id="311"/>
            <p14:sldId id="314"/>
            <p14:sldId id="3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BAC9F"/>
    <a:srgbClr val="D6D5C1"/>
    <a:srgbClr val="009ED6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3" autoAdjust="0"/>
    <p:restoredTop sz="96481" autoAdjust="0"/>
  </p:normalViewPr>
  <p:slideViewPr>
    <p:cSldViewPr>
      <p:cViewPr varScale="1">
        <p:scale>
          <a:sx n="131" d="100"/>
          <a:sy n="131" d="100"/>
        </p:scale>
        <p:origin x="2752" y="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4EE5CD8-078F-4590-BF9C-A341A294A016}">
      <dgm:prSet phldrT="[Text]" custT="1"/>
      <dgm:spPr/>
      <dgm:t>
        <a:bodyPr/>
        <a:lstStyle/>
        <a:p>
          <a:r>
            <a:rPr lang="en-US" sz="4400"/>
            <a:t>1</a:t>
          </a:r>
          <a:endParaRPr lang="en-US" sz="4400" dirty="0"/>
        </a:p>
      </dgm:t>
    </dgm:pt>
    <dgm:pt modelId="{BB568D76-3363-43D3-B00C-3359A643216C}" type="parTrans" cxnId="{F40F9561-0D4C-44CF-91EF-A92B1DBDE44B}">
      <dgm:prSet/>
      <dgm:spPr/>
      <dgm:t>
        <a:bodyPr/>
        <a:lstStyle/>
        <a:p>
          <a:endParaRPr lang="en-US" sz="3200"/>
        </a:p>
      </dgm:t>
    </dgm:pt>
    <dgm:pt modelId="{CF9FB981-E6ED-4440-AC98-4E4E2ABA2C55}" type="sibTrans" cxnId="{F40F9561-0D4C-44CF-91EF-A92B1DBDE44B}">
      <dgm:prSet/>
      <dgm:spPr/>
      <dgm:t>
        <a:bodyPr/>
        <a:lstStyle/>
        <a:p>
          <a:endParaRPr lang="en-US" sz="3200"/>
        </a:p>
      </dgm:t>
    </dgm:pt>
    <dgm:pt modelId="{AA046201-5C4D-445E-BF0B-5C6D2B0A1945}">
      <dgm:prSet phldrT="[Text]" custT="1"/>
      <dgm:spPr/>
      <dgm:t>
        <a:bodyPr/>
        <a:lstStyle/>
        <a:p>
          <a:r>
            <a:rPr lang="en-US" sz="4400"/>
            <a:t>2</a:t>
          </a:r>
          <a:endParaRPr lang="en-US" sz="4400" dirty="0"/>
        </a:p>
      </dgm:t>
    </dgm:pt>
    <dgm:pt modelId="{FE92FC33-5E0F-4302-9E80-A69E8ACDDE56}" type="parTrans" cxnId="{B8AF1086-D7BE-446F-9133-738B599E9A7D}">
      <dgm:prSet/>
      <dgm:spPr/>
      <dgm:t>
        <a:bodyPr/>
        <a:lstStyle/>
        <a:p>
          <a:endParaRPr lang="en-US" sz="3200"/>
        </a:p>
      </dgm:t>
    </dgm:pt>
    <dgm:pt modelId="{40767EFF-7D52-4469-ACEE-7D28E67337E2}" type="sibTrans" cxnId="{B8AF1086-D7BE-446F-9133-738B599E9A7D}">
      <dgm:prSet/>
      <dgm:spPr/>
      <dgm:t>
        <a:bodyPr/>
        <a:lstStyle/>
        <a:p>
          <a:endParaRPr lang="en-US" sz="3200"/>
        </a:p>
      </dgm:t>
    </dgm:pt>
    <dgm:pt modelId="{6BE4E373-0656-4EDC-821E-BE09C952B1F6}">
      <dgm:prSet phldrT="[Text]" custT="1"/>
      <dgm:spPr/>
      <dgm:t>
        <a:bodyPr/>
        <a:lstStyle/>
        <a:p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Reflections </a:t>
          </a:r>
        </a:p>
      </dgm:t>
    </dgm:pt>
    <dgm:pt modelId="{34218063-BF94-4304-99BD-B3F7BA4D3C8F}" type="parTrans" cxnId="{119690D4-400B-468B-8BA0-5C9C9E2AFEAF}">
      <dgm:prSet/>
      <dgm:spPr/>
      <dgm:t>
        <a:bodyPr/>
        <a:lstStyle/>
        <a:p>
          <a:endParaRPr lang="en-US" sz="3200"/>
        </a:p>
      </dgm:t>
    </dgm:pt>
    <dgm:pt modelId="{E17B9BF1-2948-497F-8EC7-3BF734D839DB}" type="sibTrans" cxnId="{119690D4-400B-468B-8BA0-5C9C9E2AFEAF}">
      <dgm:prSet/>
      <dgm:spPr/>
      <dgm:t>
        <a:bodyPr/>
        <a:lstStyle/>
        <a:p>
          <a:endParaRPr lang="en-US" sz="3200"/>
        </a:p>
      </dgm:t>
    </dgm:pt>
    <dgm:pt modelId="{1E4D3931-0DBD-4211-A24A-6AF364284B1E}">
      <dgm:prSet phldrT="[Text]" custT="1"/>
      <dgm:spPr/>
      <dgm:t>
        <a:bodyPr/>
        <a:lstStyle/>
        <a:p>
          <a:pPr marL="280988" indent="-280988"/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OARS</a:t>
          </a:r>
        </a:p>
      </dgm:t>
    </dgm:pt>
    <dgm:pt modelId="{CADAA3D9-7C63-4729-85B0-64C8AF644EEF}" type="sibTrans" cxnId="{63E4D827-0083-4625-9FD6-043D8D32091E}">
      <dgm:prSet/>
      <dgm:spPr/>
      <dgm:t>
        <a:bodyPr/>
        <a:lstStyle/>
        <a:p>
          <a:endParaRPr lang="en-US" sz="3200"/>
        </a:p>
      </dgm:t>
    </dgm:pt>
    <dgm:pt modelId="{FC93695B-FD0E-4353-B1FD-4328F4386DEC}" type="parTrans" cxnId="{63E4D827-0083-4625-9FD6-043D8D32091E}">
      <dgm:prSet/>
      <dgm:spPr/>
      <dgm:t>
        <a:bodyPr/>
        <a:lstStyle/>
        <a:p>
          <a:endParaRPr lang="en-US" sz="3200"/>
        </a:p>
      </dgm:t>
    </dgm:pt>
    <dgm:pt modelId="{D1776C8F-2B10-4075-8DF7-7F65AB725ED5}">
      <dgm:prSet phldrT="[Text]" custT="1"/>
      <dgm:spPr/>
      <dgm:t>
        <a:bodyPr/>
        <a:lstStyle/>
        <a:p>
          <a:r>
            <a:rPr lang="en-US" sz="4400"/>
            <a:t>3</a:t>
          </a:r>
          <a:endParaRPr lang="en-US" sz="4400" dirty="0"/>
        </a:p>
      </dgm:t>
    </dgm:pt>
    <dgm:pt modelId="{88B75C29-8054-417D-BCE3-878A55118F6D}" type="sibTrans" cxnId="{7077B78D-FCDC-4519-8416-DC357ACD5043}">
      <dgm:prSet/>
      <dgm:spPr/>
      <dgm:t>
        <a:bodyPr/>
        <a:lstStyle/>
        <a:p>
          <a:endParaRPr lang="en-US" sz="3200"/>
        </a:p>
      </dgm:t>
    </dgm:pt>
    <dgm:pt modelId="{7291E740-3E17-41B3-99D3-1D67AE37CC3F}" type="parTrans" cxnId="{7077B78D-FCDC-4519-8416-DC357ACD5043}">
      <dgm:prSet/>
      <dgm:spPr/>
      <dgm:t>
        <a:bodyPr/>
        <a:lstStyle/>
        <a:p>
          <a:endParaRPr lang="en-US" sz="3200"/>
        </a:p>
      </dgm:t>
    </dgm:pt>
    <dgm:pt modelId="{C59269D0-92A5-481C-BA64-727AFB0DD545}">
      <dgm:prSet phldrT="[Text]" custT="1"/>
      <dgm:spPr/>
      <dgm:t>
        <a:bodyPr/>
        <a:lstStyle/>
        <a:p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Change Talk</a:t>
          </a:r>
        </a:p>
      </dgm:t>
    </dgm:pt>
    <dgm:pt modelId="{266DE8E8-1339-41C4-B9A7-6148496C7FA9}" type="sibTrans" cxnId="{9071FB3B-D26B-4384-BD1A-80C12C62D02C}">
      <dgm:prSet/>
      <dgm:spPr/>
      <dgm:t>
        <a:bodyPr/>
        <a:lstStyle/>
        <a:p>
          <a:endParaRPr lang="en-US" sz="3200"/>
        </a:p>
      </dgm:t>
    </dgm:pt>
    <dgm:pt modelId="{312CC84D-092F-422A-AA24-A4619DBBB7BE}" type="parTrans" cxnId="{9071FB3B-D26B-4384-BD1A-80C12C62D02C}">
      <dgm:prSet/>
      <dgm:spPr/>
      <dgm:t>
        <a:bodyPr/>
        <a:lstStyle/>
        <a:p>
          <a:endParaRPr lang="en-US" sz="3200"/>
        </a:p>
      </dgm:t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</dgm:pt>
    <dgm:pt modelId="{C4407577-18A2-46E0-8805-2838042EB67A}" type="pres">
      <dgm:prSet presAssocID="{74EE5CD8-078F-4590-BF9C-A341A294A016}" presName="linNode" presStyleCnt="0"/>
      <dgm:spPr/>
    </dgm:pt>
    <dgm:pt modelId="{7E429971-BC57-430F-BB25-C0574E5E39E3}" type="pres">
      <dgm:prSet presAssocID="{74EE5CD8-078F-4590-BF9C-A341A294A016}" presName="parentText" presStyleLbl="node1" presStyleIdx="0" presStyleCnt="3" custLinFactNeighborY="-15667">
        <dgm:presLayoutVars>
          <dgm:chMax val="1"/>
          <dgm:bulletEnabled val="1"/>
        </dgm:presLayoutVars>
      </dgm:prSet>
      <dgm:spPr>
        <a:prstGeom prst="roundRect">
          <a:avLst/>
        </a:prstGeom>
      </dgm:spPr>
    </dgm:pt>
    <dgm:pt modelId="{D54B1729-BC98-42C1-9C6C-D65DCBA4358F}" type="pres">
      <dgm:prSet presAssocID="{74EE5CD8-078F-4590-BF9C-A341A294A016}" presName="descendantText" presStyleLbl="alignAccFollowNode1" presStyleIdx="0" presStyleCnt="3" custScaleX="259632">
        <dgm:presLayoutVars>
          <dgm:bulletEnabled val="1"/>
        </dgm:presLayoutVars>
      </dgm:prSet>
      <dgm:spPr>
        <a:prstGeom prst="rect">
          <a:avLst/>
        </a:prstGeom>
      </dgm:spPr>
    </dgm:pt>
    <dgm:pt modelId="{AB8574CC-D4F2-4555-AEE3-F4EE58B11D03}" type="pres">
      <dgm:prSet presAssocID="{CF9FB981-E6ED-4440-AC98-4E4E2ABA2C55}" presName="sp" presStyleCnt="0"/>
      <dgm:spPr/>
    </dgm:pt>
    <dgm:pt modelId="{85B8F607-FDD8-476A-ADBE-E1250824F294}" type="pres">
      <dgm:prSet presAssocID="{AA046201-5C4D-445E-BF0B-5C6D2B0A1945}" presName="linNode" presStyleCnt="0"/>
      <dgm:spPr/>
    </dgm:pt>
    <dgm:pt modelId="{C04276DC-EE64-470A-B8BC-09067B8045FA}" type="pres">
      <dgm:prSet presAssocID="{AA046201-5C4D-445E-BF0B-5C6D2B0A1945}" presName="parentText" presStyleLbl="node1" presStyleIdx="1" presStyleCnt="3">
        <dgm:presLayoutVars>
          <dgm:chMax val="1"/>
          <dgm:bulletEnabled val="1"/>
        </dgm:presLayoutVars>
      </dgm:prSet>
      <dgm:spPr>
        <a:prstGeom prst="roundRect">
          <a:avLst/>
        </a:prstGeom>
      </dgm:spPr>
    </dgm:pt>
    <dgm:pt modelId="{B37A5355-225B-4C6F-AED7-6C620F99EECC}" type="pres">
      <dgm:prSet presAssocID="{AA046201-5C4D-445E-BF0B-5C6D2B0A1945}" presName="descendantText" presStyleLbl="alignAccFollowNode1" presStyleIdx="1" presStyleCnt="3" custScaleX="259632">
        <dgm:presLayoutVars>
          <dgm:bulletEnabled val="1"/>
        </dgm:presLayoutVars>
      </dgm:prSet>
      <dgm:spPr>
        <a:prstGeom prst="rect">
          <a:avLst/>
        </a:prstGeom>
      </dgm:spPr>
    </dgm:pt>
    <dgm:pt modelId="{5ACAA866-A8A8-4183-97B5-CEEAB1525C60}" type="pres">
      <dgm:prSet presAssocID="{40767EFF-7D52-4469-ACEE-7D28E67337E2}" presName="sp" presStyleCnt="0"/>
      <dgm:spPr/>
    </dgm:pt>
    <dgm:pt modelId="{477213BE-9E91-4950-8451-7F60796F47F4}" type="pres">
      <dgm:prSet presAssocID="{D1776C8F-2B10-4075-8DF7-7F65AB725ED5}" presName="linNode" presStyleCnt="0"/>
      <dgm:spPr/>
    </dgm:pt>
    <dgm:pt modelId="{F5034101-5B7D-4FE7-B47A-5A48CF39606B}" type="pres">
      <dgm:prSet presAssocID="{D1776C8F-2B10-4075-8DF7-7F65AB725ED5}" presName="parentText" presStyleLbl="node1" presStyleIdx="2" presStyleCnt="3">
        <dgm:presLayoutVars>
          <dgm:chMax val="1"/>
          <dgm:bulletEnabled val="1"/>
        </dgm:presLayoutVars>
      </dgm:prSet>
      <dgm:spPr>
        <a:prstGeom prst="roundRect">
          <a:avLst/>
        </a:prstGeom>
      </dgm:spPr>
    </dgm:pt>
    <dgm:pt modelId="{C7C3E6FD-D83F-4BDA-907E-B5EE041DA931}" type="pres">
      <dgm:prSet presAssocID="{D1776C8F-2B10-4075-8DF7-7F65AB725ED5}" presName="descendantText" presStyleLbl="alignAccFollowNode1" presStyleIdx="2" presStyleCnt="3" custScaleX="259632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B6416E04-E5DE-46CA-AD27-47EBE280D636}" type="presOf" srcId="{C59269D0-92A5-481C-BA64-727AFB0DD545}" destId="{B37A5355-225B-4C6F-AED7-6C620F99EECC}" srcOrd="0" destOrd="0" presId="urn:microsoft.com/office/officeart/2005/8/layout/vList5"/>
    <dgm:cxn modelId="{63E4D827-0083-4625-9FD6-043D8D32091E}" srcId="{74EE5CD8-078F-4590-BF9C-A341A294A016}" destId="{1E4D3931-0DBD-4211-A24A-6AF364284B1E}" srcOrd="0" destOrd="0" parTransId="{FC93695B-FD0E-4353-B1FD-4328F4386DEC}" sibTransId="{CADAA3D9-7C63-4729-85B0-64C8AF644EEF}"/>
    <dgm:cxn modelId="{9071FB3B-D26B-4384-BD1A-80C12C62D02C}" srcId="{AA046201-5C4D-445E-BF0B-5C6D2B0A1945}" destId="{C59269D0-92A5-481C-BA64-727AFB0DD545}" srcOrd="0" destOrd="0" parTransId="{312CC84D-092F-422A-AA24-A4619DBBB7BE}" sibTransId="{266DE8E8-1339-41C4-B9A7-6148496C7FA9}"/>
    <dgm:cxn modelId="{AFF7133D-5E9D-4613-9299-006F9E49301B}" type="presOf" srcId="{AA046201-5C4D-445E-BF0B-5C6D2B0A1945}" destId="{C04276DC-EE64-470A-B8BC-09067B8045FA}" srcOrd="0" destOrd="0" presId="urn:microsoft.com/office/officeart/2005/8/layout/vList5"/>
    <dgm:cxn modelId="{3D887057-7E91-45EF-8E4B-3006C2DFECB4}" type="presOf" srcId="{6BE4E373-0656-4EDC-821E-BE09C952B1F6}" destId="{C7C3E6FD-D83F-4BDA-907E-B5EE041DA931}" srcOrd="0" destOrd="0" presId="urn:microsoft.com/office/officeart/2005/8/layout/vList5"/>
    <dgm:cxn modelId="{DBCA7E61-D822-40A0-A27A-D7E092386A0B}" type="presOf" srcId="{F6FEADD9-F67D-41F5-BA4C-3C84956E7F46}" destId="{AAE7A1E6-6847-453D-B55B-8A82BF138C1D}" srcOrd="0" destOrd="0" presId="urn:microsoft.com/office/officeart/2005/8/layout/vList5"/>
    <dgm:cxn modelId="{F40F9561-0D4C-44CF-91EF-A92B1DBDE44B}" srcId="{F6FEADD9-F67D-41F5-BA4C-3C84956E7F46}" destId="{74EE5CD8-078F-4590-BF9C-A341A294A016}" srcOrd="0" destOrd="0" parTransId="{BB568D76-3363-43D3-B00C-3359A643216C}" sibTransId="{CF9FB981-E6ED-4440-AC98-4E4E2ABA2C55}"/>
    <dgm:cxn modelId="{9A0DCB65-9DCB-4972-9768-1762E4116F3C}" type="presOf" srcId="{74EE5CD8-078F-4590-BF9C-A341A294A016}" destId="{7E429971-BC57-430F-BB25-C0574E5E39E3}" srcOrd="0" destOrd="0" presId="urn:microsoft.com/office/officeart/2005/8/layout/vList5"/>
    <dgm:cxn modelId="{1D12F37E-DF42-400C-B5B5-A8FAF49EC0EC}" type="presOf" srcId="{1E4D3931-0DBD-4211-A24A-6AF364284B1E}" destId="{D54B1729-BC98-42C1-9C6C-D65DCBA4358F}" srcOrd="0" destOrd="0" presId="urn:microsoft.com/office/officeart/2005/8/layout/vList5"/>
    <dgm:cxn modelId="{B8AF1086-D7BE-446F-9133-738B599E9A7D}" srcId="{F6FEADD9-F67D-41F5-BA4C-3C84956E7F46}" destId="{AA046201-5C4D-445E-BF0B-5C6D2B0A1945}" srcOrd="1" destOrd="0" parTransId="{FE92FC33-5E0F-4302-9E80-A69E8ACDDE56}" sibTransId="{40767EFF-7D52-4469-ACEE-7D28E67337E2}"/>
    <dgm:cxn modelId="{7077B78D-FCDC-4519-8416-DC357ACD5043}" srcId="{F6FEADD9-F67D-41F5-BA4C-3C84956E7F46}" destId="{D1776C8F-2B10-4075-8DF7-7F65AB725ED5}" srcOrd="2" destOrd="0" parTransId="{7291E740-3E17-41B3-99D3-1D67AE37CC3F}" sibTransId="{88B75C29-8054-417D-BCE3-878A55118F6D}"/>
    <dgm:cxn modelId="{119690D4-400B-468B-8BA0-5C9C9E2AFEAF}" srcId="{D1776C8F-2B10-4075-8DF7-7F65AB725ED5}" destId="{6BE4E373-0656-4EDC-821E-BE09C952B1F6}" srcOrd="0" destOrd="0" parTransId="{34218063-BF94-4304-99BD-B3F7BA4D3C8F}" sibTransId="{E17B9BF1-2948-497F-8EC7-3BF734D839DB}"/>
    <dgm:cxn modelId="{5417F3DF-8CAE-4E6C-ADBB-ED6F50084B8E}" type="presOf" srcId="{D1776C8F-2B10-4075-8DF7-7F65AB725ED5}" destId="{F5034101-5B7D-4FE7-B47A-5A48CF39606B}" srcOrd="0" destOrd="0" presId="urn:microsoft.com/office/officeart/2005/8/layout/vList5"/>
    <dgm:cxn modelId="{1E18118B-9778-4714-A249-2B714D5427F7}" type="presParOf" srcId="{AAE7A1E6-6847-453D-B55B-8A82BF138C1D}" destId="{C4407577-18A2-46E0-8805-2838042EB67A}" srcOrd="0" destOrd="0" presId="urn:microsoft.com/office/officeart/2005/8/layout/vList5"/>
    <dgm:cxn modelId="{84152E8A-21A6-4CAF-BC09-47C13F4FFFB8}" type="presParOf" srcId="{C4407577-18A2-46E0-8805-2838042EB67A}" destId="{7E429971-BC57-430F-BB25-C0574E5E39E3}" srcOrd="0" destOrd="0" presId="urn:microsoft.com/office/officeart/2005/8/layout/vList5"/>
    <dgm:cxn modelId="{1D51832F-3B38-483B-8C08-BDD413206841}" type="presParOf" srcId="{C4407577-18A2-46E0-8805-2838042EB67A}" destId="{D54B1729-BC98-42C1-9C6C-D65DCBA4358F}" srcOrd="1" destOrd="0" presId="urn:microsoft.com/office/officeart/2005/8/layout/vList5"/>
    <dgm:cxn modelId="{F2BB24AB-7DB6-4F0F-92D8-664E0F322520}" type="presParOf" srcId="{AAE7A1E6-6847-453D-B55B-8A82BF138C1D}" destId="{AB8574CC-D4F2-4555-AEE3-F4EE58B11D03}" srcOrd="1" destOrd="0" presId="urn:microsoft.com/office/officeart/2005/8/layout/vList5"/>
    <dgm:cxn modelId="{3F47CC38-27AC-4E4E-92A2-FDE046382C80}" type="presParOf" srcId="{AAE7A1E6-6847-453D-B55B-8A82BF138C1D}" destId="{85B8F607-FDD8-476A-ADBE-E1250824F294}" srcOrd="2" destOrd="0" presId="urn:microsoft.com/office/officeart/2005/8/layout/vList5"/>
    <dgm:cxn modelId="{B4BBC5E0-69C0-4FD2-84A6-C47E62DEA28D}" type="presParOf" srcId="{85B8F607-FDD8-476A-ADBE-E1250824F294}" destId="{C04276DC-EE64-470A-B8BC-09067B8045FA}" srcOrd="0" destOrd="0" presId="urn:microsoft.com/office/officeart/2005/8/layout/vList5"/>
    <dgm:cxn modelId="{71B90C6E-E0F2-4EE1-8864-5914AAFA20A7}" type="presParOf" srcId="{85B8F607-FDD8-476A-ADBE-E1250824F294}" destId="{B37A5355-225B-4C6F-AED7-6C620F99EECC}" srcOrd="1" destOrd="0" presId="urn:microsoft.com/office/officeart/2005/8/layout/vList5"/>
    <dgm:cxn modelId="{E6DEED78-0C33-4D1D-A595-AFE4311369E4}" type="presParOf" srcId="{AAE7A1E6-6847-453D-B55B-8A82BF138C1D}" destId="{5ACAA866-A8A8-4183-97B5-CEEAB1525C60}" srcOrd="3" destOrd="0" presId="urn:microsoft.com/office/officeart/2005/8/layout/vList5"/>
    <dgm:cxn modelId="{FD2A22C3-24B0-4E4D-A3BC-79528D3FBC48}" type="presParOf" srcId="{AAE7A1E6-6847-453D-B55B-8A82BF138C1D}" destId="{477213BE-9E91-4950-8451-7F60796F47F4}" srcOrd="4" destOrd="0" presId="urn:microsoft.com/office/officeart/2005/8/layout/vList5"/>
    <dgm:cxn modelId="{2D9E3819-8AF8-4F78-AD5E-1D892BCE0381}" type="presParOf" srcId="{477213BE-9E91-4950-8451-7F60796F47F4}" destId="{F5034101-5B7D-4FE7-B47A-5A48CF39606B}" srcOrd="0" destOrd="0" presId="urn:microsoft.com/office/officeart/2005/8/layout/vList5"/>
    <dgm:cxn modelId="{5FD7E964-E46A-45B4-A545-5D657B6094BB}" type="presParOf" srcId="{477213BE-9E91-4950-8451-7F60796F47F4}" destId="{C7C3E6FD-D83F-4BDA-907E-B5EE041DA9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B1729-BC98-42C1-9C6C-D65DCBA4358F}">
      <dsp:nvSpPr>
        <dsp:cNvPr id="0" name=""/>
        <dsp:cNvSpPr/>
      </dsp:nvSpPr>
      <dsp:spPr>
        <a:xfrm rot="5400000">
          <a:off x="3066871" y="-1848315"/>
          <a:ext cx="1047750" cy="501028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0988" lvl="1" indent="-280988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OARS</a:t>
          </a:r>
        </a:p>
      </dsp:txBody>
      <dsp:txXfrm rot="-5400000">
        <a:off x="1085603" y="132953"/>
        <a:ext cx="5010287" cy="1047750"/>
      </dsp:txXfrm>
    </dsp:sp>
    <dsp:sp modelId="{7E429971-BC57-430F-BB25-C0574E5E39E3}">
      <dsp:nvSpPr>
        <dsp:cNvPr id="0" name=""/>
        <dsp:cNvSpPr/>
      </dsp:nvSpPr>
      <dsp:spPr>
        <a:xfrm>
          <a:off x="109" y="0"/>
          <a:ext cx="1085492" cy="130968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1</a:t>
          </a:r>
          <a:endParaRPr lang="en-US" sz="4400" kern="1200" dirty="0"/>
        </a:p>
      </dsp:txBody>
      <dsp:txXfrm>
        <a:off x="53098" y="52989"/>
        <a:ext cx="979514" cy="1203709"/>
      </dsp:txXfrm>
    </dsp:sp>
    <dsp:sp modelId="{B37A5355-225B-4C6F-AED7-6C620F99EECC}">
      <dsp:nvSpPr>
        <dsp:cNvPr id="0" name=""/>
        <dsp:cNvSpPr/>
      </dsp:nvSpPr>
      <dsp:spPr>
        <a:xfrm rot="5400000">
          <a:off x="3066871" y="-473143"/>
          <a:ext cx="1047750" cy="5010287"/>
        </a:xfrm>
        <a:prstGeom prst="rect">
          <a:avLst/>
        </a:prstGeom>
        <a:solidFill>
          <a:schemeClr val="accent3">
            <a:tint val="40000"/>
            <a:alpha val="90000"/>
            <a:hueOff val="599258"/>
            <a:satOff val="-8330"/>
            <a:lumOff val="-2582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599258"/>
              <a:satOff val="-8330"/>
              <a:lumOff val="-258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Change Talk</a:t>
          </a:r>
        </a:p>
      </dsp:txBody>
      <dsp:txXfrm rot="-5400000">
        <a:off x="1085603" y="1508125"/>
        <a:ext cx="5010287" cy="1047750"/>
      </dsp:txXfrm>
    </dsp:sp>
    <dsp:sp modelId="{C04276DC-EE64-470A-B8BC-09067B8045FA}">
      <dsp:nvSpPr>
        <dsp:cNvPr id="0" name=""/>
        <dsp:cNvSpPr/>
      </dsp:nvSpPr>
      <dsp:spPr>
        <a:xfrm>
          <a:off x="109" y="1377156"/>
          <a:ext cx="1085492" cy="1309687"/>
        </a:xfrm>
        <a:prstGeom prst="roundRect">
          <a:avLst/>
        </a:prstGeom>
        <a:gradFill rotWithShape="0">
          <a:gsLst>
            <a:gs pos="0">
              <a:schemeClr val="accent3">
                <a:hueOff val="628851"/>
                <a:satOff val="-5271"/>
                <a:lumOff val="-10294"/>
                <a:alphaOff val="0"/>
                <a:shade val="51000"/>
                <a:satMod val="130000"/>
              </a:schemeClr>
            </a:gs>
            <a:gs pos="80000">
              <a:schemeClr val="accent3">
                <a:hueOff val="628851"/>
                <a:satOff val="-5271"/>
                <a:lumOff val="-10294"/>
                <a:alphaOff val="0"/>
                <a:shade val="93000"/>
                <a:satMod val="130000"/>
              </a:schemeClr>
            </a:gs>
            <a:gs pos="100000">
              <a:schemeClr val="accent3">
                <a:hueOff val="628851"/>
                <a:satOff val="-5271"/>
                <a:lumOff val="-10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2</a:t>
          </a:r>
          <a:endParaRPr lang="en-US" sz="4400" kern="1200" dirty="0"/>
        </a:p>
      </dsp:txBody>
      <dsp:txXfrm>
        <a:off x="53098" y="1430145"/>
        <a:ext cx="979514" cy="1203709"/>
      </dsp:txXfrm>
    </dsp:sp>
    <dsp:sp modelId="{C7C3E6FD-D83F-4BDA-907E-B5EE041DA931}">
      <dsp:nvSpPr>
        <dsp:cNvPr id="0" name=""/>
        <dsp:cNvSpPr/>
      </dsp:nvSpPr>
      <dsp:spPr>
        <a:xfrm rot="5400000">
          <a:off x="3066871" y="902028"/>
          <a:ext cx="1047750" cy="5010287"/>
        </a:xfrm>
        <a:prstGeom prst="rect">
          <a:avLst/>
        </a:prstGeom>
        <a:solidFill>
          <a:schemeClr val="accent3">
            <a:tint val="40000"/>
            <a:alpha val="90000"/>
            <a:hueOff val="1198517"/>
            <a:satOff val="-16661"/>
            <a:lumOff val="-5164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198517"/>
              <a:satOff val="-16661"/>
              <a:lumOff val="-516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Reflections </a:t>
          </a:r>
        </a:p>
      </dsp:txBody>
      <dsp:txXfrm rot="-5400000">
        <a:off x="1085603" y="2883296"/>
        <a:ext cx="5010287" cy="1047750"/>
      </dsp:txXfrm>
    </dsp:sp>
    <dsp:sp modelId="{F5034101-5B7D-4FE7-B47A-5A48CF39606B}">
      <dsp:nvSpPr>
        <dsp:cNvPr id="0" name=""/>
        <dsp:cNvSpPr/>
      </dsp:nvSpPr>
      <dsp:spPr>
        <a:xfrm>
          <a:off x="109" y="2752328"/>
          <a:ext cx="1085492" cy="1309687"/>
        </a:xfrm>
        <a:prstGeom prst="roundRect">
          <a:avLst/>
        </a:prstGeom>
        <a:gradFill rotWithShape="0">
          <a:gsLst>
            <a:gs pos="0">
              <a:schemeClr val="accent3">
                <a:hueOff val="1257702"/>
                <a:satOff val="-10541"/>
                <a:lumOff val="-20588"/>
                <a:alphaOff val="0"/>
                <a:shade val="51000"/>
                <a:satMod val="130000"/>
              </a:schemeClr>
            </a:gs>
            <a:gs pos="80000">
              <a:schemeClr val="accent3">
                <a:hueOff val="1257702"/>
                <a:satOff val="-10541"/>
                <a:lumOff val="-20588"/>
                <a:alphaOff val="0"/>
                <a:shade val="93000"/>
                <a:satMod val="130000"/>
              </a:schemeClr>
            </a:gs>
            <a:gs pos="100000">
              <a:schemeClr val="accent3">
                <a:hueOff val="1257702"/>
                <a:satOff val="-10541"/>
                <a:lumOff val="-205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3</a:t>
          </a:r>
          <a:endParaRPr lang="en-US" sz="4400" kern="1200" dirty="0"/>
        </a:p>
      </dsp:txBody>
      <dsp:txXfrm>
        <a:off x="53098" y="2805317"/>
        <a:ext cx="979514" cy="1203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FDC75-7F73-4A4A-A77C-09AADF00E0EA}" type="datetimeFigureOut">
              <a:rPr lang="en-US" smtClean="0"/>
              <a:pPr/>
              <a:t>12/16/25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226BF-1F13-42D3-80DC-373E7ADD1E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11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EF76B-3757-4A0B-AF93-28494465C1DD}" type="datetimeFigureOut">
              <a:rPr lang="en-US" smtClean="0"/>
              <a:pPr/>
              <a:t>12/16/25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93FD4-8F83-4EF7-AC3F-0DC0388986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820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95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07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5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32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26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56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1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5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76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823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pPr marL="228600" indent="-228600">
              <a:buFont typeface="+mj-lt"/>
              <a:buNone/>
            </a:pPr>
            <a:endParaRPr lang="en-US" sz="12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9750" y="503238"/>
            <a:ext cx="3143250" cy="2359025"/>
          </a:xfr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44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58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sz="120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sz="120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813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/>
              <a:t>Microsoft </a:t>
            </a:r>
            <a:r>
              <a:rPr lang="en-US" b="1" dirty="0"/>
              <a:t>Engineering Excellence</a:t>
            </a:r>
            <a:endParaRPr lang="en-US" dirty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/>
              <a:t>Microsoft Confidential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60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/>
              <a:t>Microsoft </a:t>
            </a:r>
            <a:r>
              <a:rPr lang="en-US" b="1" dirty="0"/>
              <a:t>Engineering Excellence</a:t>
            </a:r>
            <a:endParaRPr lang="en-US" dirty="0"/>
          </a:p>
        </p:txBody>
      </p:sp>
      <p:sp>
        <p:nvSpPr>
          <p:cNvPr id="40963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/>
              <a:t>Microsoft Confidential</a:t>
            </a:r>
          </a:p>
        </p:txBody>
      </p:sp>
      <p:sp>
        <p:nvSpPr>
          <p:cNvPr id="40964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EDE57-F8FE-4B43-B511-2E9F76624F74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0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449263"/>
            <a:ext cx="4541837" cy="3408362"/>
          </a:xfrm>
          <a:ln/>
        </p:spPr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9472"/>
            <a:ext cx="6261652" cy="4593861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000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031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196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strike="noStrike" dirty="0">
              <a:solidFill>
                <a:srgbClr val="0A0A0A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90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547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889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/>
              <a:t>Company Logo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12/16/25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12/16/25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lang="en-US" smtClean="0"/>
              <a:pPr/>
              <a:t>12/16/25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590800" y="2286000"/>
            <a:ext cx="6180224" cy="1470025"/>
          </a:xfrm>
          <a:prstGeom prst="rect">
            <a:avLst/>
          </a:prstGeom>
        </p:spPr>
        <p:txBody>
          <a:bodyPr anchor="t"/>
          <a:lstStyle>
            <a:lvl1pPr algn="r">
              <a:defRPr b="1" cap="small">
                <a:solidFill>
                  <a:srgbClr val="003300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2400" y="4038600"/>
            <a:ext cx="4772529" cy="99060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400"/>
              </a:spcBef>
              <a:buSzTx/>
              <a:buFontTx/>
              <a:buNone/>
              <a:defRPr sz="2000">
                <a:latin typeface="Georgia"/>
                <a:ea typeface="Georgia"/>
                <a:cs typeface="Georgia"/>
                <a:sym typeface="Georgia"/>
              </a:defRPr>
            </a:lvl1pPr>
            <a:lvl2pPr marL="0" indent="457200" algn="r">
              <a:spcBef>
                <a:spcPts val="400"/>
              </a:spcBef>
              <a:buSzTx/>
              <a:buFontTx/>
              <a:buNone/>
              <a:defRPr sz="2000">
                <a:latin typeface="Georgia"/>
                <a:ea typeface="Georgia"/>
                <a:cs typeface="Georgia"/>
                <a:sym typeface="Georgia"/>
              </a:defRPr>
            </a:lvl2pPr>
            <a:lvl3pPr marL="0" indent="914400" algn="r">
              <a:spcBef>
                <a:spcPts val="400"/>
              </a:spcBef>
              <a:buSzTx/>
              <a:buFontTx/>
              <a:buNone/>
              <a:defRPr sz="2000">
                <a:latin typeface="Georgia"/>
                <a:ea typeface="Georgia"/>
                <a:cs typeface="Georgia"/>
                <a:sym typeface="Georgia"/>
              </a:defRPr>
            </a:lvl3pPr>
            <a:lvl4pPr marL="0" indent="1371600" algn="r">
              <a:spcBef>
                <a:spcPts val="400"/>
              </a:spcBef>
              <a:buSzTx/>
              <a:buFontTx/>
              <a:buNone/>
              <a:defRPr sz="2000">
                <a:latin typeface="Georgia"/>
                <a:ea typeface="Georgia"/>
                <a:cs typeface="Georgia"/>
                <a:sym typeface="Georgia"/>
              </a:defRPr>
            </a:lvl4pPr>
            <a:lvl5pPr marL="0" indent="1828800" algn="r">
              <a:spcBef>
                <a:spcPts val="400"/>
              </a:spcBef>
              <a:buSzTx/>
              <a:buFontTx/>
              <a:buNone/>
              <a:defRPr sz="2000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1"/>
            <a:ext cx="372161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858000" y="5105400"/>
            <a:ext cx="1828800" cy="9906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14382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12/16/25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Company Logo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12/16/25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12/16/25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12/16/25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12/16/25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12/16/25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12/16/25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12/16/25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281C-5159-4971-8228-52B9A72E9ED2}" type="datetimeFigureOut">
              <a:rPr lang="en-US" smtClean="0"/>
              <a:pPr/>
              <a:t>12/16/25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  <p:sldLayoutId id="2147483663" r:id="rId12"/>
    <p:sldLayoutId id="2147483664" r:id="rId13"/>
  </p:sldLayoutIdLst>
  <p:transition spd="slow">
    <p:wipe dir="d"/>
  </p:transition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4EDhdAHrO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DDWvj_q-o8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1867D-AC11-E003-AEDF-9A419C853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18399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57BC-5A53-ABC4-CC61-665A57787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Brief History of MI –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3600" baseline="30000" dirty="0">
                <a:solidFill>
                  <a:schemeClr val="accent5">
                    <a:lumMod val="50000"/>
                  </a:schemeClr>
                </a:solidFill>
              </a:rPr>
              <a:t>st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edition: 1991, latest 4</a:t>
            </a:r>
            <a:r>
              <a:rPr lang="en-US" sz="3600" baseline="30000" dirty="0">
                <a:solidFill>
                  <a:schemeClr val="accent5">
                    <a:lumMod val="50000"/>
                  </a:schemeClr>
                </a:solidFill>
              </a:rPr>
              <a:t>th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edition: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CF7D7-B12A-2A88-D16B-8CA12707C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57400"/>
            <a:ext cx="8077200" cy="42973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                William (Bill) Miller 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began his career with substance use disorder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influenced by Carl Roger’s Person Centered-Humanistic therapy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observed that arguing for change created more defenses for maintaining the status quo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                  Steve Rollnick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began his career in addiction/difficult behavior change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reviewed one of Bill’s first papers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views MI as offering “helpfulness”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4A43CC-E36C-9754-2FCE-DC06B39351BF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16084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6E8D-C596-9AB4-8B54-28139FDEC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     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Theory on Change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en-US" sz="3100" dirty="0">
                <a:solidFill>
                  <a:schemeClr val="accent5">
                    <a:lumMod val="50000"/>
                  </a:schemeClr>
                </a:solidFill>
              </a:rPr>
              <a:t>Prochaska and DiClemente’s Stages of Change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726C2-04C7-A632-801A-B21AD93DD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Precontemplation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Contemplation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Preparation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Action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Maintenance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Termination - Relapse - Repeat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2C5F83-3D05-76FF-A1D0-1E46EBEBE8B3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12664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760E-BDB4-CCEC-BBCA-71D1D60B2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>
                <a:solidFill>
                  <a:schemeClr val="accent5">
                    <a:lumMod val="50000"/>
                  </a:schemeClr>
                </a:solidFill>
              </a:rPr>
              <a:t>Thoughts on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ED432-B7AC-14DA-2CDF-587B4CE2B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“Things Do Not Change-We Change”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Henry David Thoreau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“People possess substantial personal expertise and wisdom regarding themselves, and tend to develop in a positive directions, given the proper conditions and support…”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                                   -Miller &amp; Moyers ’06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“With MI, when we meet people considering change, we meet them where they are at.” LA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B51879-1930-9FFE-8732-48238D501E02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26257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2971C-80EE-6A12-4221-3CDB29B6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Communication: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D7FB3-AB82-8BA9-99F5-5BE9EC4EC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Definition: the imparting or exchanging of information or news</a:t>
            </a:r>
          </a:p>
          <a:p>
            <a:pPr marL="0" indent="0">
              <a:buNone/>
            </a:pPr>
            <a:endParaRPr lang="en-US" b="0" i="0" u="none" strike="noStrike" dirty="0">
              <a:solidFill>
                <a:schemeClr val="accent5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</a:rPr>
              <a:t>Foundation: deep listening </a:t>
            </a:r>
          </a:p>
          <a:p>
            <a:pPr marL="0" indent="0">
              <a:buNone/>
            </a:pPr>
            <a:r>
              <a:rPr lang="en-US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Types: verbal, non-verbal, visual &amp; written</a:t>
            </a: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9F7E10-3C33-F2E6-7AFD-C20B9D514393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320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087940"/>
            <a:ext cx="5206554" cy="38556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7200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0" y="0"/>
            <a:ext cx="7765662" cy="16476125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043492" y="990600"/>
            <a:ext cx="7643308" cy="556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COMMUNICATION STYLES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Directing-----Guiding-----Following</a:t>
            </a:r>
          </a:p>
          <a:p>
            <a:pPr algn="ctr"/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                          administer                collaborate             allow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                          decide                        elicit                        be with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                          determine                 encourage              attend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                          lead                            inspire                     listen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                         manage                      look after                observe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                         prescribe                    motivate                 stay with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                         steer                            offer                        understand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                         take charge                support                    value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                    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MI uses all</a:t>
            </a: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98922" y="973182"/>
            <a:ext cx="5206554" cy="5275217"/>
          </a:xfrm>
          <a:prstGeom prst="rect">
            <a:avLst/>
          </a:prstGeom>
          <a:noFill/>
        </p:spPr>
        <p:txBody>
          <a:bodyPr wrap="square" rtlCol="0">
            <a:normAutofit fontScale="40000" lnSpcReduction="20000"/>
          </a:bodyPr>
          <a:lstStyle/>
          <a:p>
            <a:pPr marL="0" indent="0">
              <a:buNone/>
            </a:pPr>
            <a:r>
              <a:rPr lang="en-US" sz="7200" dirty="0">
                <a:solidFill>
                  <a:schemeClr val="accent5">
                    <a:lumMod val="50000"/>
                  </a:schemeClr>
                </a:solidFill>
              </a:rPr>
              <a:t>Motivational Interviewing gives insight on how to BE with a person, as they navigate what changes they want and how to make those changes. </a:t>
            </a:r>
          </a:p>
          <a:p>
            <a:pPr marL="0" indent="0">
              <a:buNone/>
            </a:pPr>
            <a:endParaRPr lang="en-US" sz="72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7200" dirty="0">
                <a:solidFill>
                  <a:schemeClr val="accent5">
                    <a:lumMod val="50000"/>
                  </a:schemeClr>
                </a:solidFill>
              </a:rPr>
              <a:t>Even before we jump into the techniques it is important to honor each person, just as they are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7200" dirty="0">
                <a:solidFill>
                  <a:schemeClr val="accent5">
                    <a:lumMod val="50000"/>
                  </a:schemeClr>
                </a:solidFill>
              </a:rPr>
              <a:t>With this foundation, MI offers several values, style &amp; spirit,  principles and tasks                </a:t>
            </a:r>
            <a:endParaRPr lang="en-US" sz="7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24400" y="304800"/>
            <a:ext cx="7765662" cy="16476125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043492" y="990600"/>
            <a:ext cx="7643308" cy="556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63543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10779" y="2057400"/>
            <a:ext cx="5206554" cy="38556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7200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600" y="309748"/>
            <a:ext cx="7765662" cy="16476125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590800" y="457200"/>
            <a:ext cx="6096000" cy="6096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Key Concepts of MI </a:t>
            </a:r>
          </a:p>
          <a:p>
            <a:pPr algn="ctr"/>
            <a:endParaRPr lang="en-US" dirty="0"/>
          </a:p>
          <a:p>
            <a:pPr marL="0" indent="0">
              <a:buNone/>
            </a:pPr>
            <a:r>
              <a:rPr lang="en-US" sz="1800" dirty="0"/>
              <a:t>                    </a:t>
            </a:r>
          </a:p>
          <a:p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Acceptance</a:t>
            </a: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Autonomy</a:t>
            </a: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Compassion</a:t>
            </a: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Directing </a:t>
            </a: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Empowerment</a:t>
            </a: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Following</a:t>
            </a: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Guiding</a:t>
            </a: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Partnership</a:t>
            </a: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Person Centered</a:t>
            </a: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Spirit of MI</a:t>
            </a:r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790082331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087940"/>
            <a:ext cx="5206554" cy="38556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7200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76800" y="304800"/>
            <a:ext cx="7765662" cy="16476125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043492" y="990600"/>
            <a:ext cx="7643308" cy="556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ACCEPTANCE 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When a person feels accepted for who they are and what they do-no matter how unhealthy or destructive – it allows them the freedom to consider change rather than needing to resist it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45799890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087940"/>
            <a:ext cx="5206554" cy="38556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7200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600" y="457200"/>
            <a:ext cx="7765662" cy="16476125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590800" y="457200"/>
            <a:ext cx="6096000" cy="6096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SPIRIT OF MI </a:t>
            </a:r>
          </a:p>
          <a:p>
            <a:pPr algn="ctr"/>
            <a:endParaRPr lang="en-US" b="1" dirty="0"/>
          </a:p>
          <a:p>
            <a:pPr marL="0" indent="0">
              <a:buNone/>
            </a:pPr>
            <a:r>
              <a:rPr lang="en-US" sz="1800" dirty="0"/>
              <a:t>                    </a:t>
            </a:r>
          </a:p>
          <a:p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Collaborative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Eliciting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Empathic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Helpful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Individualized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Non-judgmental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Positive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Present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Respectful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Warm &amp; friendly</a:t>
            </a: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448195421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685800"/>
            <a:ext cx="5257800" cy="5486400"/>
          </a:xfrm>
          <a:prstGeom prst="rect">
            <a:avLst/>
          </a:prstGeom>
          <a:noFill/>
        </p:spPr>
        <p:txBody>
          <a:bodyPr wrap="square" rtlCol="0">
            <a:normAutofit fontScale="40000" lnSpcReduction="20000"/>
          </a:bodyPr>
          <a:lstStyle/>
          <a:p>
            <a:r>
              <a:rPr lang="en-US" sz="7200" dirty="0"/>
              <a:t> 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</a:rPr>
              <a:t>Principles of MI - RULE</a:t>
            </a:r>
          </a:p>
          <a:p>
            <a:endParaRPr lang="en-US" sz="7200" dirty="0"/>
          </a:p>
          <a:p>
            <a:endParaRPr lang="en-US" sz="7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7200" dirty="0">
                <a:solidFill>
                  <a:schemeClr val="accent5">
                    <a:lumMod val="50000"/>
                  </a:schemeClr>
                </a:solidFill>
              </a:rPr>
              <a:t>R- Resist the righting reflex (resist directing “NO FIXIN”</a:t>
            </a:r>
          </a:p>
          <a:p>
            <a:endParaRPr lang="en-US" sz="7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7200" dirty="0">
                <a:solidFill>
                  <a:schemeClr val="accent5">
                    <a:lumMod val="50000"/>
                  </a:schemeClr>
                </a:solidFill>
              </a:rPr>
              <a:t>U-Understand your client’s perspective/motivations</a:t>
            </a:r>
          </a:p>
          <a:p>
            <a:endParaRPr lang="en-US" sz="7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7200" dirty="0">
                <a:solidFill>
                  <a:schemeClr val="accent5">
                    <a:lumMod val="50000"/>
                  </a:schemeClr>
                </a:solidFill>
              </a:rPr>
              <a:t>L- Listen to your client (with empathy)</a:t>
            </a:r>
          </a:p>
          <a:p>
            <a:endParaRPr lang="en-US" sz="7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7200" dirty="0">
                <a:solidFill>
                  <a:schemeClr val="accent5">
                    <a:lumMod val="50000"/>
                  </a:schemeClr>
                </a:solidFill>
              </a:rPr>
              <a:t>E- Empower your client </a:t>
            </a:r>
          </a:p>
          <a:p>
            <a:r>
              <a:rPr lang="en-US" sz="7200" dirty="0">
                <a:solidFill>
                  <a:schemeClr val="accent5">
                    <a:lumMod val="50000"/>
                  </a:schemeClr>
                </a:solidFill>
              </a:rPr>
              <a:t> (build confidence)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3332" y="-6858000"/>
            <a:ext cx="7765662" cy="1647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-316180" y="3775286"/>
            <a:ext cx="2895600" cy="33904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A3CD2-5C1D-015A-03CC-149E81F10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3BB99-7F70-390C-5FA9-3457F4B47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838200"/>
            <a:ext cx="921173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83724"/>
      </p:ext>
    </p:extLst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28800" y="304800"/>
            <a:ext cx="7162800" cy="5486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2400" dirty="0">
              <a:hlinkClick r:id="rId3"/>
            </a:endParaRPr>
          </a:p>
          <a:p>
            <a:endParaRPr lang="en-US" sz="2400" dirty="0">
              <a:hlinkClick r:id="rId3"/>
            </a:endParaRPr>
          </a:p>
          <a:p>
            <a:endParaRPr lang="en-US" sz="2400" dirty="0">
              <a:hlinkClick r:id="rId3"/>
            </a:endParaRPr>
          </a:p>
          <a:p>
            <a:endParaRPr lang="en-US" sz="2400" dirty="0">
              <a:hlinkClick r:id="rId3"/>
            </a:endParaRPr>
          </a:p>
          <a:p>
            <a:endParaRPr lang="en-US" sz="2400" dirty="0">
              <a:hlinkClick r:id="rId3"/>
            </a:endParaRPr>
          </a:p>
          <a:p>
            <a:r>
              <a:rPr lang="en-US" sz="2400" dirty="0">
                <a:hlinkClick r:id="rId3"/>
              </a:rPr>
              <a:t>https://www.youtube.com/watch?v=-4EDhdAHrOg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6000" dirty="0">
                <a:solidFill>
                  <a:schemeClr val="accent5">
                    <a:lumMod val="50000"/>
                  </a:schemeClr>
                </a:solidFill>
              </a:rPr>
              <a:t>                     NO FIXIN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3332" y="-6858000"/>
            <a:ext cx="7765662" cy="1647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-316180" y="3775286"/>
            <a:ext cx="2895600" cy="339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8584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28800" y="304800"/>
            <a:ext cx="7162800" cy="5486400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sz="2400" dirty="0"/>
              <a:t>              </a:t>
            </a:r>
          </a:p>
          <a:p>
            <a:endParaRPr lang="en-US" sz="2400" dirty="0"/>
          </a:p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                  ”FIXIN” Behavior</a:t>
            </a:r>
          </a:p>
          <a:p>
            <a:endParaRPr lang="en-US" sz="2400" dirty="0"/>
          </a:p>
          <a:p>
            <a:r>
              <a:rPr lang="en-US" sz="2400" dirty="0"/>
              <a:t>      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pressuring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       persuading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       interrupting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       showing the way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       directing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       rescuing </a:t>
            </a:r>
          </a:p>
          <a:p>
            <a:endParaRPr lang="en-US" sz="2400" dirty="0"/>
          </a:p>
          <a:p>
            <a:r>
              <a:rPr lang="en-US" sz="2400" dirty="0"/>
              <a:t>           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***wanting to set someone right***</a:t>
            </a:r>
          </a:p>
          <a:p>
            <a:endParaRPr lang="en-US" sz="2400" dirty="0"/>
          </a:p>
          <a:p>
            <a:pPr algn="ctr"/>
            <a:r>
              <a:rPr lang="en-US" sz="2400" dirty="0"/>
              <a:t>              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-if you argue for one side, a client is likely to defend the other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3332" y="-6858000"/>
            <a:ext cx="7765662" cy="1647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-316180" y="3775286"/>
            <a:ext cx="2895600" cy="339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8412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09800" y="1524000"/>
            <a:ext cx="6324601" cy="4495801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People are generally better persuaded by the reasons which they have themselves discovered, than by those which have come in to the mind of the other </a:t>
            </a:r>
            <a:br>
              <a:rPr lang="en-US" sz="4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----Blaise Pascal</a:t>
            </a:r>
            <a:endParaRPr lang="en-US" sz="41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108261" y="-3142205"/>
            <a:ext cx="2895600" cy="686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3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09800" y="1524000"/>
            <a:ext cx="6324601" cy="4495801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algn="ctr"/>
            <a:r>
              <a:rPr lang="en-US" sz="6400" dirty="0">
                <a:solidFill>
                  <a:schemeClr val="accent5">
                    <a:lumMod val="50000"/>
                  </a:schemeClr>
                </a:solidFill>
              </a:rPr>
              <a:t>Deep listening allows clients to: </a:t>
            </a:r>
          </a:p>
          <a:p>
            <a:endParaRPr lang="en-US" sz="4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-have space to hear themselves</a:t>
            </a:r>
          </a:p>
          <a:p>
            <a:endParaRPr lang="en-US" sz="4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-voice their agreement for change, rather than us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108261" y="-3142205"/>
            <a:ext cx="2895600" cy="686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25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2330" y="641339"/>
            <a:ext cx="5257800" cy="5486400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r>
              <a:rPr lang="en-US" sz="7200" dirty="0"/>
              <a:t> 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</a:rPr>
              <a:t>The FOUR Tasks</a:t>
            </a:r>
          </a:p>
          <a:p>
            <a:endParaRPr lang="en-US" sz="7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6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6200" dirty="0">
                <a:solidFill>
                  <a:schemeClr val="accent5">
                    <a:lumMod val="50000"/>
                  </a:schemeClr>
                </a:solidFill>
              </a:rPr>
              <a:t>1) Engaging</a:t>
            </a:r>
          </a:p>
          <a:p>
            <a:r>
              <a:rPr lang="en-US" sz="6200" dirty="0">
                <a:solidFill>
                  <a:schemeClr val="accent5">
                    <a:lumMod val="50000"/>
                  </a:schemeClr>
                </a:solidFill>
              </a:rPr>
              <a:t>2) Focusing </a:t>
            </a:r>
          </a:p>
          <a:p>
            <a:r>
              <a:rPr lang="en-US" sz="6200" dirty="0">
                <a:solidFill>
                  <a:schemeClr val="accent5">
                    <a:lumMod val="50000"/>
                  </a:schemeClr>
                </a:solidFill>
              </a:rPr>
              <a:t>3) Evoking </a:t>
            </a:r>
          </a:p>
          <a:p>
            <a:r>
              <a:rPr lang="en-US" sz="6200" dirty="0">
                <a:solidFill>
                  <a:schemeClr val="accent5">
                    <a:lumMod val="50000"/>
                  </a:schemeClr>
                </a:solidFill>
              </a:rPr>
              <a:t>4) Planning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3332" y="-6858000"/>
            <a:ext cx="7765662" cy="1647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-316180" y="3775286"/>
            <a:ext cx="2895600" cy="339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45669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0" y="1447800"/>
            <a:ext cx="5486401" cy="472440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7200" dirty="0">
                <a:solidFill>
                  <a:schemeClr val="accent5">
                    <a:lumMod val="50000"/>
                  </a:schemeClr>
                </a:solidFill>
              </a:rPr>
              <a:t>Style</a:t>
            </a:r>
          </a:p>
          <a:p>
            <a:r>
              <a:rPr lang="en-US" sz="7200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be curious</a:t>
            </a:r>
          </a:p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-be present </a:t>
            </a:r>
          </a:p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-listen </a:t>
            </a:r>
          </a:p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-reflect </a:t>
            </a:r>
          </a:p>
          <a:p>
            <a:endParaRPr lang="en-US" sz="4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108261" y="-3142205"/>
            <a:ext cx="2895600" cy="6861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81621201"/>
              </p:ext>
            </p:extLst>
          </p:nvPr>
        </p:nvGraphicFramePr>
        <p:xfrm>
          <a:off x="1828800" y="1752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01752"/>
            <a:ext cx="8077200" cy="11430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Strategies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06168"/>
            <a:ext cx="8077200" cy="11430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                 OARS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524000"/>
            <a:ext cx="6934200" cy="4525963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Open ended questions: to understand the individual’s perspective and motivation</a:t>
            </a:r>
          </a:p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Affirmations: recognizing the individual’s efforts and strengths</a:t>
            </a:r>
          </a:p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Reflective Listening: deepening understanding </a:t>
            </a:r>
          </a:p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Summary: eliciting more, reinforcing change talk 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6726-188D-2500-7407-79FD3E8AF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Open ended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6CA31-2476-9980-C615-96A749689B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Ask: 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How 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What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Why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32ECB-C47A-C599-D99A-E7D307B12B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Can’t be answered by a yes or no</a:t>
            </a:r>
          </a:p>
        </p:txBody>
      </p:sp>
    </p:spTree>
    <p:extLst>
      <p:ext uri="{BB962C8B-B14F-4D97-AF65-F5344CB8AC3E}">
        <p14:creationId xmlns:p14="http://schemas.microsoft.com/office/powerpoint/2010/main" val="2471766888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AF048-79B7-0112-F691-1EC73E54C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Affirmations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25E7A-8EC3-DD0A-F6A8-84D1326E08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Strengths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Past successes 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Future hopes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   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3E8EA-C97A-047C-B939-0C5028477B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IS NOT about cheerleading 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Avoid using ”I”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Use “you” </a:t>
            </a:r>
          </a:p>
        </p:txBody>
      </p:sp>
    </p:spTree>
    <p:extLst>
      <p:ext uri="{BB962C8B-B14F-4D97-AF65-F5344CB8AC3E}">
        <p14:creationId xmlns:p14="http://schemas.microsoft.com/office/powerpoint/2010/main" val="26303885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8F1E8F-BEDB-414C-4E4A-F95A7E17C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838200"/>
            <a:ext cx="921173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84899"/>
      </p:ext>
    </p:extLst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C80C2-8AF8-17E9-F68D-E3A40CBA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                 Reflections</a:t>
            </a:r>
            <a:r>
              <a:rPr lang="en-US" dirty="0"/>
              <a:t> </a:t>
            </a:r>
            <a:br>
              <a:rPr lang="en-US" dirty="0"/>
            </a:br>
            <a:r>
              <a:rPr lang="en-US" sz="3100" dirty="0">
                <a:solidFill>
                  <a:schemeClr val="accent5">
                    <a:lumMod val="50000"/>
                  </a:schemeClr>
                </a:solidFill>
              </a:rPr>
              <a:t>a reflection makes a guess about what a person 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B5ACC-830D-8FC6-8C09-18300D731D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500" dirty="0">
                <a:solidFill>
                  <a:schemeClr val="accent5">
                    <a:lumMod val="50000"/>
                  </a:schemeClr>
                </a:solidFill>
              </a:rPr>
              <a:t>Simple: 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Repeating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Rephrasing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500" dirty="0">
                <a:solidFill>
                  <a:schemeClr val="accent5">
                    <a:lumMod val="50000"/>
                  </a:schemeClr>
                </a:solidFill>
              </a:rPr>
              <a:t>Complex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Emotions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Guessing at underlying meanings, values, desires</a:t>
            </a: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“I’ve tried everything and nothing seems to be working. So I don’t know what to do”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S: Nothing has worked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C: You feel stuck and are willing to try new things to change the situation  </a:t>
            </a:r>
          </a:p>
        </p:txBody>
      </p:sp>
    </p:spTree>
    <p:extLst>
      <p:ext uri="{BB962C8B-B14F-4D97-AF65-F5344CB8AC3E}">
        <p14:creationId xmlns:p14="http://schemas.microsoft.com/office/powerpoint/2010/main" val="2540183329"/>
      </p:ext>
    </p:extLst>
  </p:cSld>
  <p:clrMapOvr>
    <a:masterClrMapping/>
  </p:clrMapOvr>
  <p:transition spd="slow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C80C2-8AF8-17E9-F68D-E3A40CBA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                 Reflections</a:t>
            </a:r>
            <a:r>
              <a:rPr lang="en-US" dirty="0"/>
              <a:t> </a:t>
            </a:r>
            <a:br>
              <a:rPr lang="en-US" dirty="0"/>
            </a:br>
            <a:r>
              <a:rPr lang="en-US" sz="3100" dirty="0">
                <a:solidFill>
                  <a:schemeClr val="accent5">
                    <a:lumMod val="50000"/>
                  </a:schemeClr>
                </a:solidFill>
              </a:rPr>
              <a:t>a reflection makes a guess about what a person 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B5ACC-830D-8FC6-8C09-18300D731D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Double –Sided 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--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on one hand you love eating sweets at night and on the other, you want a healthy weight</a:t>
            </a:r>
          </a:p>
        </p:txBody>
      </p:sp>
    </p:spTree>
    <p:extLst>
      <p:ext uri="{BB962C8B-B14F-4D97-AF65-F5344CB8AC3E}">
        <p14:creationId xmlns:p14="http://schemas.microsoft.com/office/powerpoint/2010/main" val="1342519185"/>
      </p:ext>
    </p:extLst>
  </p:cSld>
  <p:clrMapOvr>
    <a:masterClrMapping/>
  </p:clrMapOvr>
  <p:transition spd="slow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D8B63-71DA-BBAE-4143-B63BD161E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        Summaries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B4DF0-88B6-8521-6E30-DD0B5EA05A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What is their biggest take away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Summarize the big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E346B-661D-B376-1456-F9A5BDCA16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Ask  “did I get it all?”</a:t>
            </a:r>
          </a:p>
        </p:txBody>
      </p:sp>
    </p:spTree>
    <p:extLst>
      <p:ext uri="{BB962C8B-B14F-4D97-AF65-F5344CB8AC3E}">
        <p14:creationId xmlns:p14="http://schemas.microsoft.com/office/powerpoint/2010/main" val="4209175965"/>
      </p:ext>
    </p:extLst>
  </p:cSld>
  <p:clrMapOvr>
    <a:masterClrMapping/>
  </p:clrMapOvr>
  <p:transition spd="slow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762000"/>
            <a:ext cx="5791200" cy="5029200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                      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We ALWAYS listen for CHANGE TALK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       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WHAT IS CHANGE TALK? 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762000"/>
            <a:ext cx="5791200" cy="5029200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                      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CHANGE TALK</a:t>
            </a:r>
            <a:br>
              <a:rPr lang="en-US" sz="36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                    DARN-CAT </a:t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US" sz="2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       </a:t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Desire to change</a:t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Ability to CHANGE</a:t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Reasons to Change</a:t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Need to CHANGE</a:t>
            </a:r>
            <a:br>
              <a:rPr lang="en-US" sz="2800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US" sz="2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Commitment to change 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88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HELLO --------------Ambivalence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Simultaneously wanting and not wanting something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Normal part of change process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Pros and Cons</a:t>
            </a: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86EAA6-00C2-5E70-83BF-76E9C77A3D82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10971"/>
      </p:ext>
    </p:extLst>
  </p:cSld>
  <p:clrMapOvr>
    <a:masterClrMapping/>
  </p:clrMapOvr>
  <p:transition spd="slow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          Ambivalence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Feeling two ways about a thing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“Lack of motivation” is usually ambivalence in disguise (both sides are already known to the individual)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If you argue one side, ambivalence is ready to defend the other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C23DF6-1565-856C-235C-2B411D674904}"/>
              </a:ext>
            </a:extLst>
          </p:cNvPr>
          <p:cNvSpPr/>
          <p:nvPr/>
        </p:nvSpPr>
        <p:spPr>
          <a:xfrm>
            <a:off x="7391400" y="5943600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61561"/>
      </p:ext>
    </p:extLst>
  </p:cSld>
  <p:clrMapOvr>
    <a:masterClrMapping/>
  </p:clrMapOvr>
  <p:transition spd="slow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3EEB-C70E-CB6C-D648-3F6032722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>How we offer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30F3F-D8B5-1B0F-747A-41A9CC3FF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 INFORMATION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GUIDANCE</a:t>
            </a:r>
            <a:br>
              <a:rPr lang="en-US" sz="4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ADVICE </a:t>
            </a:r>
          </a:p>
          <a:p>
            <a:pPr marL="0" indent="0" algn="ctr">
              <a:buNone/>
            </a:pPr>
            <a:endParaRPr lang="en-US" sz="48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ASK PERMISSION </a:t>
            </a:r>
          </a:p>
          <a:p>
            <a:pPr marL="0" indent="0">
              <a:buNone/>
            </a:pPr>
            <a:endParaRPr lang="en-US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9E5469-3D81-42CF-0A08-DB75F0D9E5DD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45482"/>
      </p:ext>
    </p:extLst>
  </p:cSld>
  <p:clrMapOvr>
    <a:masterClrMapping/>
  </p:clrMapOvr>
  <p:transition spd="slow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EPE – Elicit-Provide-Elicit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Elicit current understanding (what they already know)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Provide Information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Elicit understanding/response (new information)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BC2CB6-85FE-4AEC-BB62-7A175E543F15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1595D-1E9D-8D90-C76A-3AEB1C1DA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Evoke - Provide - Elicit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Explore - Provide - Explore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51747-B48B-38B9-4BDE-F1FDD5E21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Evoke and Explore their own ideas/brainstorm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Provide information/resources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Elicit change talk, provide feedback, elicit ideas for action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Explore why the Veteran wants to make a change, provide resources, engage them in action steps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24CD27-AEB9-6305-BCB0-A07BB7A81B43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74652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ctrTitle"/>
          </p:nvPr>
        </p:nvSpPr>
        <p:spPr>
          <a:xfrm>
            <a:off x="2554703" y="685800"/>
            <a:ext cx="6180225" cy="2590800"/>
          </a:xfrm>
          <a:prstGeom prst="rect">
            <a:avLst/>
          </a:prstGeom>
        </p:spPr>
        <p:txBody>
          <a:bodyPr/>
          <a:lstStyle/>
          <a:p>
            <a:pPr>
              <a:defRPr sz="3900"/>
            </a:pPr>
            <a:r>
              <a:rPr dirty="0">
                <a:solidFill>
                  <a:schemeClr val="accent5">
                    <a:lumMod val="50000"/>
                  </a:schemeClr>
                </a:solidFill>
              </a:rPr>
              <a:t>Motivational Interviewing brief training</a:t>
            </a:r>
            <a:br>
              <a:rPr dirty="0">
                <a:solidFill>
                  <a:schemeClr val="accent5">
                    <a:lumMod val="50000"/>
                  </a:schemeClr>
                </a:solidFill>
              </a:rPr>
            </a:br>
            <a:r>
              <a:rPr dirty="0">
                <a:solidFill>
                  <a:schemeClr val="accent5">
                    <a:lumMod val="50000"/>
                  </a:schemeClr>
                </a:solidFill>
              </a:rPr>
              <a:t>Lif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</a:t>
            </a:r>
            <a:r>
              <a:rPr dirty="0">
                <a:solidFill>
                  <a:schemeClr val="accent5">
                    <a:lumMod val="50000"/>
                  </a:schemeClr>
                </a:solidFill>
              </a:rPr>
              <a:t> Academy </a:t>
            </a:r>
            <a:br>
              <a:rPr dirty="0">
                <a:solidFill>
                  <a:schemeClr val="accent5">
                    <a:lumMod val="50000"/>
                  </a:schemeClr>
                </a:solidFill>
              </a:rPr>
            </a:br>
            <a:r>
              <a:rPr dirty="0">
                <a:solidFill>
                  <a:schemeClr val="accent5">
                    <a:lumMod val="50000"/>
                  </a:schemeClr>
                </a:solidFill>
              </a:rPr>
              <a:t>December 16, 2025 </a:t>
            </a:r>
          </a:p>
        </p:txBody>
      </p:sp>
      <p:sp>
        <p:nvSpPr>
          <p:cNvPr id="110" name="Subtitle 2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rPr b="1" dirty="0">
                <a:solidFill>
                  <a:schemeClr val="accent5">
                    <a:lumMod val="50000"/>
                  </a:schemeClr>
                </a:solidFill>
              </a:rPr>
              <a:t>Linda Abadjian, PhD</a:t>
            </a:r>
          </a:p>
          <a:p>
            <a:pPr>
              <a:spcBef>
                <a:spcPts val="500"/>
              </a:spcBef>
              <a:defRPr sz="2400">
                <a:latin typeface="+mn-lt"/>
                <a:ea typeface="+mn-ea"/>
                <a:cs typeface="+mn-cs"/>
                <a:sym typeface="Calibri"/>
              </a:defRPr>
            </a:pPr>
            <a:r>
              <a:rPr b="1" dirty="0">
                <a:solidFill>
                  <a:schemeClr val="accent5">
                    <a:lumMod val="50000"/>
                  </a:schemeClr>
                </a:solidFill>
              </a:rPr>
              <a:t>NBC-HWC, ICF-ACC</a:t>
            </a:r>
          </a:p>
        </p:txBody>
      </p:sp>
      <p:pic>
        <p:nvPicPr>
          <p:cNvPr id="111" name="Pure-Sage.png" descr="Pure-S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267200"/>
            <a:ext cx="2438400" cy="2269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8630-D932-9ACB-CCD0-83E21CD73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       Ask Offer 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A5523-1195-B0D4-0784-FF6E27CD5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Ask-Offer-Ask-1080p-231105.mp4</a:t>
            </a: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Video by Amy Shanahan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8950E9-CFA6-4FE1-494B-4D10F34A651E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sk-Offer-Ask-1080p-231105.mp4">
            <a:hlinkClick r:id="" action="ppaction://media"/>
            <a:extLst>
              <a:ext uri="{FF2B5EF4-FFF2-40B4-BE49-F238E27FC236}">
                <a16:creationId xmlns:a16="http://schemas.microsoft.com/office/drawing/2014/main" id="{3000C205-FCC0-A1FA-7EB6-395F435CCE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196" y="1178901"/>
            <a:ext cx="8382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934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Questions on the WHAT, HOW and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Going back to the area you would like to change</a:t>
            </a:r>
            <a:r>
              <a:rPr lang="mr-IN" dirty="0">
                <a:solidFill>
                  <a:schemeClr val="accent5">
                    <a:lumMod val="50000"/>
                  </a:schemeClr>
                </a:solidFill>
              </a:rPr>
              <a:t>…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.what would you need-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- to feel supported in making the change?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How would you do it?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Why is this important to you now?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F377AF-227A-101C-98BE-270E212ED631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78584"/>
      </p:ext>
    </p:extLst>
  </p:cSld>
  <p:clrMapOvr>
    <a:masterClrMapping/>
  </p:clrMapOvr>
  <p:transition spd="slow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7E92F-8C1C-3372-759E-9E4E7E248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Doing the work -sample meeting flow: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682F9-E64D-D812-D453-34729081E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Open the conversation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Ask open ended questions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Negotiate the agenda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Assess readiness to change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Explore ambivalence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Ask about next steps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Close the conversation with a summary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6B0185-880D-AF23-3CBD-37477CE76825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38227"/>
      </p:ext>
    </p:extLst>
  </p:cSld>
  <p:clrMapOvr>
    <a:masterClrMapping/>
  </p:clrMapOvr>
  <p:transition spd="slow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B267E-B1C1-84AA-BFDC-874424EFA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MI RULER –aka Readiness Ruler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7D71-B98A-9244-1BA5-C6B871C98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0-10  How important is this for you?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0-10  How confident are you that you can make the change?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0-10  How ready are you to do it?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35683E-E2FC-FC5E-4051-82F25DA5F481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08064"/>
      </p:ext>
    </p:extLst>
  </p:cSld>
  <p:clrMapOvr>
    <a:masterClrMapping/>
  </p:clrMapOvr>
  <p:transition spd="slow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616C-9920-05A3-ACD7-440B6AD18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   Benefits to using MI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4BEF3-5C97-A6B3-BB29-4DFF8FEA9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Person centered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Forward focused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Shared Agenda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Increases efficacy of other modalities and treatments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5D0BE9-F944-1933-B9AC-38F0CF3220CC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90815"/>
      </p:ext>
    </p:extLst>
  </p:cSld>
  <p:clrMapOvr>
    <a:masterClrMapping/>
  </p:clrMapOvr>
  <p:transition spd="slow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E6790-DAAF-BB63-F594-16F22C27E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Motivational Interviewing easy and complex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75E9-7DB2-1476-B364-42AF3B1A9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Training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Practice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Feedback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Mentorship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Skill building 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                           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REPEAT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773253-C4DC-18FA-F3B1-1A0B45E436FF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42581"/>
      </p:ext>
    </p:extLst>
  </p:cSld>
  <p:clrMapOvr>
    <a:masterClrMapping/>
  </p:clrMapOvr>
  <p:transition spd="slow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Questions?</a:t>
            </a:r>
            <a:br>
              <a:rPr lang="en-US" dirty="0"/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778391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Sources:</a:t>
            </a:r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Motivational Interviewing; 4</a:t>
            </a:r>
            <a:r>
              <a:rPr lang="en-US" baseline="30000" dirty="0">
                <a:solidFill>
                  <a:schemeClr val="accent5">
                    <a:lumMod val="50000"/>
                  </a:schemeClr>
                </a:solidFill>
              </a:rPr>
              <a:t>th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Edition, Helping People Change (William R Miller &amp; Stephen Rollnick)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Listening Well; The art of empathic understanding (William R Miller)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Motivational Interviewing in Healthcare (Rollnick, Miller &amp; Butler)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Motivational Interviewing for Leaders in the Helping Profession (Colleen Marshall &amp; Anette Nielsen)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You Tube (Motivational Interviewing Videos)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Berg-Smith Training and Consultation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DD36A9-83A9-0B68-405C-51561216B75F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4DF14-8333-A4AE-F650-07858A5D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1371600"/>
            <a:ext cx="6180224" cy="23844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THANK YOU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for what 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YOU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do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1F233-FD3E-7BFC-7E7B-7C1AE41336F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962400" y="4038600"/>
            <a:ext cx="4772529" cy="22098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Taking a moment to reflect on the values that have brought you here-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82322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43F89-C8F2-A853-3A66-F8525E2D2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Cleveland Clinic Empathy Video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2AC91-9662-BFB4-79A6-23397C68CA5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133600" y="4038600"/>
            <a:ext cx="6601329" cy="9906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https://www.youtube.com/watch?v=cDDWvj_q-o8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0932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D243-04D0-89AA-8EC3-58523A08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662" y="2286000"/>
            <a:ext cx="5791200" cy="2286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Good morning Gratitude: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Grateful for small things, big things and everything 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 between </a:t>
            </a:r>
          </a:p>
        </p:txBody>
      </p:sp>
    </p:spTree>
    <p:extLst>
      <p:ext uri="{BB962C8B-B14F-4D97-AF65-F5344CB8AC3E}">
        <p14:creationId xmlns:p14="http://schemas.microsoft.com/office/powerpoint/2010/main" val="3456286563"/>
      </p:ext>
    </p:extLst>
  </p:cSld>
  <p:clrMapOvr>
    <a:masterClrMapping/>
  </p:clrMapOvr>
  <p:transition spd="slow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9F8E5-2FF6-855B-4EA0-FA827E738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838200"/>
            <a:ext cx="9177867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14890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B9807-9B19-3DD5-D762-A714B0238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1066800"/>
            <a:ext cx="5562600" cy="5715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                WHAT is MI?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200" b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Motivational Interviewing (MI) is an evidence-based technique, a collaborative, </a:t>
            </a:r>
            <a:r>
              <a:rPr lang="en-US" sz="270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client-centered</a:t>
            </a:r>
            <a:r>
              <a:rPr lang="en-US" sz="2700" b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counseling style that helps people find </a:t>
            </a:r>
            <a:r>
              <a:rPr lang="en-US" sz="270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their own reasons</a:t>
            </a:r>
            <a:r>
              <a:rPr lang="en-US" sz="220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lang="en-US" sz="2200" b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and commitment to change behavior by exploring and resolving their mixed feelings (ambivalence) about it. </a:t>
            </a:r>
            <a:br>
              <a:rPr lang="en-US" sz="22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Google Sans"/>
              </a:rPr>
            </a:br>
            <a:br>
              <a:rPr lang="en-US" sz="2200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980327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9F08F-85C6-8959-25C9-DF9A2809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1524000"/>
            <a:ext cx="5943600" cy="3810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Where does MI fit?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MI has traditionally been used across healthcare, mental health, social work, criminal justice and in creating cohesive working environments </a:t>
            </a:r>
          </a:p>
        </p:txBody>
      </p:sp>
    </p:spTree>
    <p:extLst>
      <p:ext uri="{BB962C8B-B14F-4D97-AF65-F5344CB8AC3E}">
        <p14:creationId xmlns:p14="http://schemas.microsoft.com/office/powerpoint/2010/main" val="646312301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DA00-F4D5-77B7-AD61-FCB931CBB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1447800"/>
            <a:ext cx="6096000" cy="3810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MI is REAL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Respect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Empathy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Active 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Listening </a:t>
            </a:r>
          </a:p>
        </p:txBody>
      </p:sp>
    </p:spTree>
    <p:extLst>
      <p:ext uri="{BB962C8B-B14F-4D97-AF65-F5344CB8AC3E}">
        <p14:creationId xmlns:p14="http://schemas.microsoft.com/office/powerpoint/2010/main" val="3250711107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Agenda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Introduction to Motivational Interviewing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Theory/Ideas on Change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Communication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Key Concepts 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Principles of MI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Four Tasks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Strategies &amp; Skills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Guiding Principles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Questions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4D9805-581B-FF14-2143-164E6182867C}"/>
              </a:ext>
            </a:extLst>
          </p:cNvPr>
          <p:cNvSpPr/>
          <p:nvPr/>
        </p:nvSpPr>
        <p:spPr>
          <a:xfrm>
            <a:off x="7391400" y="5893776"/>
            <a:ext cx="1295400" cy="583224"/>
          </a:xfrm>
          <a:prstGeom prst="rect">
            <a:avLst/>
          </a:prstGeom>
          <a:gradFill flip="none" rotWithShape="1">
            <a:gsLst>
              <a:gs pos="80000">
                <a:srgbClr val="D6D5C1"/>
              </a:gs>
              <a:gs pos="100000">
                <a:srgbClr val="D6D5C1"/>
              </a:gs>
              <a:gs pos="100000">
                <a:srgbClr val="ABAC9F"/>
              </a:gs>
              <a:gs pos="48000">
                <a:srgbClr val="D6D5C1"/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wipe dir="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OKFAmQ6LnTdkKqqzhwoa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uPQogmzKvTp1YV9ymQ2Z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8Cm1higbyIl35Abad2Rjv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heme/theme1.xml><?xml version="1.0" encoding="utf-8"?>
<a:theme xmlns:a="http://schemas.openxmlformats.org/drawingml/2006/main" name="Training_v2_optimized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 New Employees.potx</Template>
  <TotalTime>0</TotalTime>
  <Words>1421</Words>
  <Application>Microsoft Macintosh PowerPoint</Application>
  <PresentationFormat>On-screen Show (4:3)</PresentationFormat>
  <Paragraphs>314</Paragraphs>
  <Slides>50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Georgia</vt:lpstr>
      <vt:lpstr>Google Sans</vt:lpstr>
      <vt:lpstr>Helvetica Neue</vt:lpstr>
      <vt:lpstr>Training_v2_optimized</vt:lpstr>
      <vt:lpstr>PowerPoint Presentation</vt:lpstr>
      <vt:lpstr>PowerPoint Presentation</vt:lpstr>
      <vt:lpstr>PowerPoint Presentation</vt:lpstr>
      <vt:lpstr>Motivational Interviewing brief training Lift Academy  December 16, 2025 </vt:lpstr>
      <vt:lpstr>Good morning Gratitude:  Grateful for small things, big things and everything  in between </vt:lpstr>
      <vt:lpstr>                 WHAT is MI? Motivational Interviewing (MI) is an evidence-based technique, a collaborative, client-centered counseling style that helps people find their own reasons and commitment to change behavior by exploring and resolving their mixed feelings (ambivalence) about it.    </vt:lpstr>
      <vt:lpstr>Where does MI fit? MI has traditionally been used across healthcare, mental health, social work, criminal justice and in creating cohesive working environments </vt:lpstr>
      <vt:lpstr>MI is REAL  Respect Empathy Active  Listening </vt:lpstr>
      <vt:lpstr>Agenda</vt:lpstr>
      <vt:lpstr>Brief History of MI – 1st edition: 1991, latest 4th edition: 2023</vt:lpstr>
      <vt:lpstr>                Theory on Change     Prochaska and DiClemente’s Stages of Change </vt:lpstr>
      <vt:lpstr>Thoughts on Change</vt:lpstr>
      <vt:lpstr>Communication: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Strategies </vt:lpstr>
      <vt:lpstr>                            OARS</vt:lpstr>
      <vt:lpstr>Open ended questions</vt:lpstr>
      <vt:lpstr>             Affirmations</vt:lpstr>
      <vt:lpstr>                            Reflections  a reflection makes a guess about what a person means</vt:lpstr>
      <vt:lpstr>                            Reflections  a reflection makes a guess about what a person means</vt:lpstr>
      <vt:lpstr>                   Summaries</vt:lpstr>
      <vt:lpstr>                         We ALWAYS listen for CHANGE TALK          WHAT IS CHANGE TALK?    </vt:lpstr>
      <vt:lpstr>                         CHANGE TALK                      DARN-CAT            Desire to change Ability to CHANGE Reasons to Change Need to CHANGE  Commitment to change  </vt:lpstr>
      <vt:lpstr> HELLO --------------Ambivalence </vt:lpstr>
      <vt:lpstr>                     Ambivalence </vt:lpstr>
      <vt:lpstr>How we offer</vt:lpstr>
      <vt:lpstr>EPE – Elicit-Provide-Elicit</vt:lpstr>
      <vt:lpstr> Evoke - Provide - Elicit Explore - Provide - Explore </vt:lpstr>
      <vt:lpstr>                  Ask Offer Ask</vt:lpstr>
      <vt:lpstr>Questions on the WHAT, HOW and WHY?</vt:lpstr>
      <vt:lpstr>Doing the work -sample meeting flow:</vt:lpstr>
      <vt:lpstr>MI RULER –aka Readiness Ruler</vt:lpstr>
      <vt:lpstr>              Benefits to using MI </vt:lpstr>
      <vt:lpstr>Motivational Interviewing easy and complex</vt:lpstr>
      <vt:lpstr>Questions? </vt:lpstr>
      <vt:lpstr>Sources:</vt:lpstr>
      <vt:lpstr>THANK YOU for what YOU do  </vt:lpstr>
      <vt:lpstr>Cleveland Clinic Empathy Video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2010-02-01T21:33:28Z</dcterms:created>
  <dcterms:modified xsi:type="dcterms:W3CDTF">2025-12-16T19:36:10Z</dcterms:modified>
</cp:coreProperties>
</file>